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9" r:id="rId4"/>
    <p:sldId id="260" r:id="rId5"/>
    <p:sldId id="258" r:id="rId6"/>
    <p:sldId id="262" r:id="rId7"/>
    <p:sldId id="261"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3EE29D-0B32-48B7-847D-1923934D5B3E}" type="datetimeFigureOut">
              <a:rPr lang="uk-UA" smtClean="0"/>
              <a:t>03.09.2015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1A0AA4-7E88-44F7-A835-E6BE56E2AD23}" type="slidenum">
              <a:rPr lang="uk-UA" smtClean="0"/>
              <a:t>‹№›</a:t>
            </a:fld>
            <a:endParaRPr lang="uk-UA"/>
          </a:p>
        </p:txBody>
      </p:sp>
    </p:spTree>
    <p:extLst>
      <p:ext uri="{BB962C8B-B14F-4D97-AF65-F5344CB8AC3E}">
        <p14:creationId xmlns:p14="http://schemas.microsoft.com/office/powerpoint/2010/main" val="114751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Enzymes</a:t>
            </a:r>
          </a:p>
          <a:p>
            <a:r>
              <a:rPr lang="en-US" smtClean="0"/>
              <a:t>A Cell’s </a:t>
            </a:r>
          </a:p>
          <a:p>
            <a:r>
              <a:rPr lang="en-US" smtClean="0"/>
              <a:t>Catalysts</a:t>
            </a:r>
          </a:p>
          <a:p>
            <a:r>
              <a:rPr lang="en-US" smtClean="0"/>
              <a:t>Credit picture: Mirjam Czjzek </a:t>
            </a:r>
          </a:p>
          <a:p>
            <a:endParaRPr lang="uk-UA"/>
          </a:p>
        </p:txBody>
      </p:sp>
      <p:sp>
        <p:nvSpPr>
          <p:cNvPr id="4" name="Місце для номера слайда 3"/>
          <p:cNvSpPr>
            <a:spLocks noGrp="1"/>
          </p:cNvSpPr>
          <p:nvPr>
            <p:ph type="sldNum" sz="quarter" idx="10"/>
          </p:nvPr>
        </p:nvSpPr>
        <p:spPr/>
        <p:txBody>
          <a:bodyPr/>
          <a:lstStyle/>
          <a:p>
            <a:r>
              <a:rPr lang="en-US" smtClean="0"/>
              <a:t>Enzymes</a:t>
            </a:r>
          </a:p>
          <a:p>
            <a:r>
              <a:rPr lang="en-US" smtClean="0"/>
              <a:t>A Cell’s </a:t>
            </a:r>
          </a:p>
          <a:p>
            <a:r>
              <a:rPr lang="en-US" smtClean="0"/>
              <a:t>Catalysts</a:t>
            </a:r>
          </a:p>
          <a:p>
            <a:r>
              <a:rPr lang="en-US" smtClean="0"/>
              <a:t>Credit picture: Mirjam Czjzek </a:t>
            </a:r>
          </a:p>
          <a:p>
            <a:endParaRPr lang="uk-UA"/>
          </a:p>
        </p:txBody>
      </p:sp>
    </p:spTree>
    <p:extLst>
      <p:ext uri="{BB962C8B-B14F-4D97-AF65-F5344CB8AC3E}">
        <p14:creationId xmlns:p14="http://schemas.microsoft.com/office/powerpoint/2010/main" val="725859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 Standard</a:t>
            </a:r>
          </a:p>
          <a:p>
            <a:r>
              <a:rPr lang="en-US" smtClean="0"/>
              <a:t>Students know enzymes are proteins that catalyze biochemical reactions without altering the reaction equilibrium and the activities of enzymes depend on the temperature, ionic conditions, and the pH of the surroundings. </a:t>
            </a:r>
          </a:p>
          <a:p>
            <a:endParaRPr lang="uk-UA"/>
          </a:p>
        </p:txBody>
      </p:sp>
      <p:sp>
        <p:nvSpPr>
          <p:cNvPr id="4" name="Місце для номера слайда 3"/>
          <p:cNvSpPr>
            <a:spLocks noGrp="1"/>
          </p:cNvSpPr>
          <p:nvPr>
            <p:ph type="sldNum" sz="quarter" idx="10"/>
          </p:nvPr>
        </p:nvSpPr>
        <p:spPr/>
        <p:txBody>
          <a:bodyPr/>
          <a:lstStyle/>
          <a:p>
            <a:r>
              <a:rPr lang="en-US" smtClean="0"/>
              <a:t>CA Standard</a:t>
            </a:r>
          </a:p>
          <a:p>
            <a:r>
              <a:rPr lang="en-US" smtClean="0"/>
              <a:t>Students know enzymes are proteins that catalyze biochemical reactions without altering the reaction equilibrium and the activities of enzymes depend on the temperature, ionic conditions, and the pH of the surroundings. </a:t>
            </a:r>
          </a:p>
          <a:p>
            <a:endParaRPr lang="uk-UA"/>
          </a:p>
        </p:txBody>
      </p:sp>
    </p:spTree>
    <p:extLst>
      <p:ext uri="{BB962C8B-B14F-4D97-AF65-F5344CB8AC3E}">
        <p14:creationId xmlns:p14="http://schemas.microsoft.com/office/powerpoint/2010/main" val="646383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Vocabulary</a:t>
            </a:r>
          </a:p>
          <a:p>
            <a:r>
              <a:rPr lang="en-US" smtClean="0"/>
              <a:t>Catalyst: A substance that speeds up a chemical reaction without itself being changed</a:t>
            </a:r>
          </a:p>
          <a:p>
            <a:r>
              <a:rPr lang="en-US" smtClean="0"/>
              <a:t>Enzyme: A biological catalyst that is usually a protein</a:t>
            </a:r>
          </a:p>
          <a:p>
            <a:r>
              <a:rPr lang="en-US" smtClean="0"/>
              <a:t>Substrate: The reactant(s) upon which an enzyme has its action</a:t>
            </a:r>
          </a:p>
          <a:p>
            <a:r>
              <a:rPr lang="en-US" smtClean="0"/>
              <a:t>Product: A substance that results from a chemical reaction</a:t>
            </a:r>
          </a:p>
          <a:p>
            <a:endParaRPr lang="uk-UA"/>
          </a:p>
        </p:txBody>
      </p:sp>
      <p:sp>
        <p:nvSpPr>
          <p:cNvPr id="4" name="Місце для номера слайда 3"/>
          <p:cNvSpPr>
            <a:spLocks noGrp="1"/>
          </p:cNvSpPr>
          <p:nvPr>
            <p:ph type="sldNum" sz="quarter" idx="10"/>
          </p:nvPr>
        </p:nvSpPr>
        <p:spPr/>
        <p:txBody>
          <a:bodyPr/>
          <a:lstStyle/>
          <a:p>
            <a:r>
              <a:rPr lang="en-US" smtClean="0"/>
              <a:t>Vocabulary</a:t>
            </a:r>
          </a:p>
          <a:p>
            <a:r>
              <a:rPr lang="en-US" smtClean="0"/>
              <a:t>Catalyst: A substance that speeds up a chemical reaction without itself being changed</a:t>
            </a:r>
          </a:p>
          <a:p>
            <a:r>
              <a:rPr lang="en-US" smtClean="0"/>
              <a:t>Enzyme: A biological catalyst that is usually a protein</a:t>
            </a:r>
          </a:p>
          <a:p>
            <a:r>
              <a:rPr lang="en-US" smtClean="0"/>
              <a:t>Substrate: The reactant(s) upon which an enzyme has its action</a:t>
            </a:r>
          </a:p>
          <a:p>
            <a:r>
              <a:rPr lang="en-US" smtClean="0"/>
              <a:t>Product: A substance that results from a chemical reaction</a:t>
            </a:r>
          </a:p>
          <a:p>
            <a:endParaRPr lang="uk-UA"/>
          </a:p>
        </p:txBody>
      </p:sp>
    </p:spTree>
    <p:extLst>
      <p:ext uri="{BB962C8B-B14F-4D97-AF65-F5344CB8AC3E}">
        <p14:creationId xmlns:p14="http://schemas.microsoft.com/office/powerpoint/2010/main" val="721713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Catalysts Lower Activation Energy</a:t>
            </a:r>
          </a:p>
          <a:p>
            <a:endParaRPr lang="uk-UA"/>
          </a:p>
        </p:txBody>
      </p:sp>
      <p:sp>
        <p:nvSpPr>
          <p:cNvPr id="4" name="Місце для номера слайда 3"/>
          <p:cNvSpPr>
            <a:spLocks noGrp="1"/>
          </p:cNvSpPr>
          <p:nvPr>
            <p:ph type="sldNum" sz="quarter" idx="10"/>
          </p:nvPr>
        </p:nvSpPr>
        <p:spPr/>
        <p:txBody>
          <a:bodyPr/>
          <a:lstStyle/>
          <a:p>
            <a:r>
              <a:rPr lang="en-US" smtClean="0"/>
              <a:t>Catalysts Lower Activation Energy</a:t>
            </a:r>
          </a:p>
          <a:p>
            <a:endParaRPr lang="uk-UA"/>
          </a:p>
        </p:txBody>
      </p:sp>
    </p:spTree>
    <p:extLst>
      <p:ext uri="{BB962C8B-B14F-4D97-AF65-F5344CB8AC3E}">
        <p14:creationId xmlns:p14="http://schemas.microsoft.com/office/powerpoint/2010/main" val="190117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Enzyme-Substrate Interaction</a:t>
            </a:r>
          </a:p>
          <a:p>
            <a:endParaRPr lang="uk-UA"/>
          </a:p>
        </p:txBody>
      </p:sp>
      <p:sp>
        <p:nvSpPr>
          <p:cNvPr id="4" name="Місце для номера слайда 3"/>
          <p:cNvSpPr>
            <a:spLocks noGrp="1"/>
          </p:cNvSpPr>
          <p:nvPr>
            <p:ph type="sldNum" sz="quarter" idx="10"/>
          </p:nvPr>
        </p:nvSpPr>
        <p:spPr/>
        <p:txBody>
          <a:bodyPr/>
          <a:lstStyle/>
          <a:p>
            <a:r>
              <a:rPr lang="en-US" smtClean="0"/>
              <a:t>Enzyme-Substrate Interaction</a:t>
            </a:r>
          </a:p>
          <a:p>
            <a:endParaRPr lang="uk-UA"/>
          </a:p>
        </p:txBody>
      </p:sp>
    </p:spTree>
    <p:extLst>
      <p:ext uri="{BB962C8B-B14F-4D97-AF65-F5344CB8AC3E}">
        <p14:creationId xmlns:p14="http://schemas.microsoft.com/office/powerpoint/2010/main" val="3451468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Enzyme Inhibition</a:t>
            </a:r>
          </a:p>
          <a:p>
            <a:endParaRPr lang="uk-UA"/>
          </a:p>
        </p:txBody>
      </p:sp>
      <p:sp>
        <p:nvSpPr>
          <p:cNvPr id="4" name="Місце для номера слайда 3"/>
          <p:cNvSpPr>
            <a:spLocks noGrp="1"/>
          </p:cNvSpPr>
          <p:nvPr>
            <p:ph type="sldNum" sz="quarter" idx="10"/>
          </p:nvPr>
        </p:nvSpPr>
        <p:spPr/>
        <p:txBody>
          <a:bodyPr/>
          <a:lstStyle/>
          <a:p>
            <a:r>
              <a:rPr lang="en-US" smtClean="0"/>
              <a:t>Enzyme Inhibition</a:t>
            </a:r>
          </a:p>
          <a:p>
            <a:endParaRPr lang="uk-UA"/>
          </a:p>
        </p:txBody>
      </p:sp>
    </p:spTree>
    <p:extLst>
      <p:ext uri="{BB962C8B-B14F-4D97-AF65-F5344CB8AC3E}">
        <p14:creationId xmlns:p14="http://schemas.microsoft.com/office/powerpoint/2010/main" val="2459530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Enzymes are…</a:t>
            </a:r>
          </a:p>
          <a:p>
            <a:r>
              <a:rPr lang="en-US" smtClean="0"/>
              <a:t>Essential to all forms of life</a:t>
            </a:r>
          </a:p>
          <a:p>
            <a:r>
              <a:rPr lang="en-US" smtClean="0"/>
              <a:t>Not “used up” by the reaction that they catalyze</a:t>
            </a:r>
          </a:p>
          <a:p>
            <a:r>
              <a:rPr lang="en-US" smtClean="0"/>
              <a:t>Specific to the reaction that they catalyze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Enzymes are…</a:t>
            </a:r>
          </a:p>
          <a:p>
            <a:r>
              <a:rPr lang="en-US" smtClean="0"/>
              <a:t>Essential to all forms of life</a:t>
            </a:r>
          </a:p>
          <a:p>
            <a:r>
              <a:rPr lang="en-US" smtClean="0"/>
              <a:t>Not “used up” by the reaction that they catalyze</a:t>
            </a:r>
          </a:p>
          <a:p>
            <a:r>
              <a:rPr lang="en-US" smtClean="0"/>
              <a:t>Specific to the reaction that they catalyze</a:t>
            </a:r>
          </a:p>
          <a:p>
            <a:endParaRPr lang="en-US" smtClean="0"/>
          </a:p>
          <a:p>
            <a:endParaRPr lang="uk-UA"/>
          </a:p>
        </p:txBody>
      </p:sp>
    </p:spTree>
    <p:extLst>
      <p:ext uri="{BB962C8B-B14F-4D97-AF65-F5344CB8AC3E}">
        <p14:creationId xmlns:p14="http://schemas.microsoft.com/office/powerpoint/2010/main" val="3177703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C150ED-33B9-4064-AC9F-D0A65B1F9BD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C782C4-A884-4437-9BA8-1AB2422EB68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4F89CC-E3C3-405F-AD05-3F18FFCE033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BA865F-58CF-49B6-8E3E-201747BC28D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FE37FA-92E4-4095-A310-B13DEC5B52F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611AD72-9684-43E6-A250-E85CF876C24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7FE2EF5-F41C-4183-8B09-94406CC685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227D1F9-6821-4435-825F-68AEA18B3F7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1E3A419-E40E-4E1E-B27D-DCA595078E9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045BF1-D487-4B6A-8E9B-ABD4648E55E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68121AB-DC78-4492-82C9-283A23148BD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E408F99-B979-4C23-AD2A-2B85F859125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enzyme___sucre_copie.jpg"/>
          <p:cNvPicPr>
            <a:picLocks noChangeAspect="1" noChangeArrowheads="1"/>
          </p:cNvPicPr>
          <p:nvPr/>
        </p:nvPicPr>
        <p:blipFill>
          <a:blip r:embed="rId3" cstate="print"/>
          <a:srcRect/>
          <a:stretch>
            <a:fillRect/>
          </a:stretch>
        </p:blipFill>
        <p:spPr bwMode="auto">
          <a:xfrm>
            <a:off x="0" y="228600"/>
            <a:ext cx="4857750" cy="4953000"/>
          </a:xfrm>
          <a:prstGeom prst="rect">
            <a:avLst/>
          </a:prstGeom>
          <a:noFill/>
          <a:ln w="9525">
            <a:noFill/>
            <a:miter lim="800000"/>
            <a:headEnd/>
            <a:tailEnd/>
          </a:ln>
        </p:spPr>
      </p:pic>
      <p:sp>
        <p:nvSpPr>
          <p:cNvPr id="2" name="Rectangle 2"/>
          <p:cNvSpPr>
            <a:spLocks noGrp="1" noChangeArrowheads="1"/>
          </p:cNvSpPr>
          <p:nvPr>
            <p:ph type="ctrTitle"/>
          </p:nvPr>
        </p:nvSpPr>
        <p:spPr>
          <a:xfrm>
            <a:off x="4038600" y="228600"/>
            <a:ext cx="4953000" cy="1066800"/>
          </a:xfrm>
        </p:spPr>
        <p:txBody>
          <a:bodyPr/>
          <a:lstStyle/>
          <a:p>
            <a:pPr eaLnBrk="1" hangingPunct="1">
              <a:defRPr/>
            </a:pPr>
            <a:r>
              <a:rPr lang="en-US" sz="6600" b="1" smtClean="0">
                <a:effectLst>
                  <a:outerShdw blurRad="38100" dist="38100" dir="2700000" algn="tl">
                    <a:srgbClr val="C0C0C0"/>
                  </a:outerShdw>
                </a:effectLst>
                <a:latin typeface="Comic Sans MS" pitchFamily="66" charset="0"/>
              </a:rPr>
              <a:t>Enzymes</a:t>
            </a:r>
          </a:p>
        </p:txBody>
      </p:sp>
      <p:sp>
        <p:nvSpPr>
          <p:cNvPr id="2052" name="Rectangle 3"/>
          <p:cNvSpPr>
            <a:spLocks noGrp="1" noChangeArrowheads="1"/>
          </p:cNvSpPr>
          <p:nvPr>
            <p:ph type="subTitle" idx="1"/>
          </p:nvPr>
        </p:nvSpPr>
        <p:spPr>
          <a:xfrm>
            <a:off x="4648200" y="1371600"/>
            <a:ext cx="3886200" cy="1981200"/>
          </a:xfrm>
        </p:spPr>
        <p:txBody>
          <a:bodyPr/>
          <a:lstStyle/>
          <a:p>
            <a:pPr eaLnBrk="1" hangingPunct="1"/>
            <a:r>
              <a:rPr lang="en-US" sz="4400" smtClean="0">
                <a:latin typeface="Comic Sans MS" pitchFamily="66" charset="0"/>
              </a:rPr>
              <a:t>A Cell’s </a:t>
            </a:r>
          </a:p>
          <a:p>
            <a:pPr eaLnBrk="1" hangingPunct="1"/>
            <a:r>
              <a:rPr lang="en-US" sz="4400" smtClean="0">
                <a:latin typeface="Comic Sans MS" pitchFamily="66" charset="0"/>
              </a:rPr>
              <a:t>Catalysts</a:t>
            </a:r>
          </a:p>
        </p:txBody>
      </p:sp>
      <p:sp>
        <p:nvSpPr>
          <p:cNvPr id="2053" name="Rectangle 4"/>
          <p:cNvSpPr>
            <a:spLocks noChangeArrowheads="1"/>
          </p:cNvSpPr>
          <p:nvPr/>
        </p:nvSpPr>
        <p:spPr bwMode="auto">
          <a:xfrm>
            <a:off x="1219200" y="4648200"/>
            <a:ext cx="3276600" cy="366713"/>
          </a:xfrm>
          <a:prstGeom prst="rect">
            <a:avLst/>
          </a:prstGeom>
          <a:noFill/>
          <a:ln w="9525">
            <a:noFill/>
            <a:miter lim="800000"/>
            <a:headEnd/>
            <a:tailEnd/>
          </a:ln>
        </p:spPr>
        <p:txBody>
          <a:bodyPr anchor="ctr">
            <a:spAutoFit/>
          </a:bodyPr>
          <a:lstStyle/>
          <a:p>
            <a:r>
              <a:rPr lang="en-US" sz="1200" b="1"/>
              <a:t>Credit picture: Mirjam Czjzek</a:t>
            </a:r>
            <a:r>
              <a:rPr lang="en-US"/>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b="1" smtClean="0">
                <a:effectLst>
                  <a:outerShdw blurRad="38100" dist="38100" dir="2700000" algn="tl">
                    <a:srgbClr val="C0C0C0"/>
                  </a:outerShdw>
                </a:effectLst>
                <a:latin typeface="Comic Sans MS" pitchFamily="66" charset="0"/>
              </a:rPr>
              <a:t>CA Standard</a:t>
            </a:r>
          </a:p>
        </p:txBody>
      </p:sp>
      <p:sp>
        <p:nvSpPr>
          <p:cNvPr id="3075" name="Rectangle 3"/>
          <p:cNvSpPr>
            <a:spLocks noGrp="1" noChangeArrowheads="1"/>
          </p:cNvSpPr>
          <p:nvPr>
            <p:ph type="body" idx="1"/>
          </p:nvPr>
        </p:nvSpPr>
        <p:spPr/>
        <p:txBody>
          <a:bodyPr/>
          <a:lstStyle/>
          <a:p>
            <a:pPr marL="609600" indent="-609600" eaLnBrk="1" hangingPunct="1">
              <a:buFontTx/>
              <a:buNone/>
            </a:pPr>
            <a:r>
              <a:rPr lang="en-US" i="1" u="sng" smtClean="0">
                <a:latin typeface="Comic Sans MS" pitchFamily="66" charset="0"/>
              </a:rPr>
              <a:t>Students know</a:t>
            </a:r>
            <a:r>
              <a:rPr lang="en-US" i="1" smtClean="0">
                <a:latin typeface="Comic Sans MS" pitchFamily="66" charset="0"/>
              </a:rPr>
              <a:t> </a:t>
            </a:r>
            <a:r>
              <a:rPr lang="en-US" smtClean="0">
                <a:latin typeface="Comic Sans MS" pitchFamily="66" charset="0"/>
              </a:rPr>
              <a:t>enzymes are proteins that catalyze biochemical reactions without altering the reaction equilibrium and the activities of enzymes depend on the temperature, ionic conditions, and the pH of the surroundings.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smtClean="0">
                <a:effectLst>
                  <a:outerShdw blurRad="38100" dist="38100" dir="2700000" algn="tl">
                    <a:srgbClr val="C0C0C0"/>
                  </a:outerShdw>
                </a:effectLst>
                <a:latin typeface="Comic Sans MS" pitchFamily="66" charset="0"/>
              </a:rPr>
              <a:t>Vocabulary</a:t>
            </a:r>
          </a:p>
        </p:txBody>
      </p:sp>
      <p:sp>
        <p:nvSpPr>
          <p:cNvPr id="5123" name="Rectangle 3"/>
          <p:cNvSpPr>
            <a:spLocks noGrp="1" noChangeArrowheads="1"/>
          </p:cNvSpPr>
          <p:nvPr>
            <p:ph type="body" idx="1"/>
          </p:nvPr>
        </p:nvSpPr>
        <p:spPr>
          <a:xfrm>
            <a:off x="457200" y="1219200"/>
            <a:ext cx="8229600" cy="4525963"/>
          </a:xfrm>
        </p:spPr>
        <p:txBody>
          <a:bodyPr/>
          <a:lstStyle/>
          <a:p>
            <a:pPr eaLnBrk="1" hangingPunct="1">
              <a:lnSpc>
                <a:spcPct val="90000"/>
              </a:lnSpc>
            </a:pPr>
            <a:r>
              <a:rPr lang="en-US" smtClean="0">
                <a:solidFill>
                  <a:srgbClr val="FF3300"/>
                </a:solidFill>
                <a:latin typeface="Comic Sans MS" pitchFamily="66" charset="0"/>
              </a:rPr>
              <a:t>Catalyst:</a:t>
            </a:r>
            <a:r>
              <a:rPr lang="en-US" smtClean="0">
                <a:latin typeface="Comic Sans MS" pitchFamily="66" charset="0"/>
              </a:rPr>
              <a:t> A substance that speeds up a chemical reaction without itself being changed</a:t>
            </a:r>
          </a:p>
          <a:p>
            <a:pPr eaLnBrk="1" hangingPunct="1">
              <a:lnSpc>
                <a:spcPct val="90000"/>
              </a:lnSpc>
            </a:pPr>
            <a:r>
              <a:rPr lang="en-US" smtClean="0">
                <a:solidFill>
                  <a:srgbClr val="FF3300"/>
                </a:solidFill>
                <a:latin typeface="Comic Sans MS" pitchFamily="66" charset="0"/>
              </a:rPr>
              <a:t>Enzyme: </a:t>
            </a:r>
            <a:r>
              <a:rPr lang="en-US" smtClean="0">
                <a:latin typeface="Comic Sans MS" pitchFamily="66" charset="0"/>
              </a:rPr>
              <a:t>A biological catalyst that is usually a protein</a:t>
            </a:r>
          </a:p>
          <a:p>
            <a:pPr eaLnBrk="1" hangingPunct="1">
              <a:lnSpc>
                <a:spcPct val="90000"/>
              </a:lnSpc>
            </a:pPr>
            <a:r>
              <a:rPr lang="en-US" smtClean="0">
                <a:solidFill>
                  <a:srgbClr val="FF3300"/>
                </a:solidFill>
                <a:latin typeface="Comic Sans MS" pitchFamily="66" charset="0"/>
              </a:rPr>
              <a:t>Substrate: </a:t>
            </a:r>
            <a:r>
              <a:rPr lang="en-US" smtClean="0">
                <a:latin typeface="Comic Sans MS" pitchFamily="66" charset="0"/>
              </a:rPr>
              <a:t>The reactant(s) upon which an enzyme has its action</a:t>
            </a:r>
          </a:p>
          <a:p>
            <a:pPr eaLnBrk="1" hangingPunct="1">
              <a:lnSpc>
                <a:spcPct val="90000"/>
              </a:lnSpc>
            </a:pPr>
            <a:r>
              <a:rPr lang="en-US" smtClean="0">
                <a:solidFill>
                  <a:srgbClr val="FF3300"/>
                </a:solidFill>
                <a:latin typeface="Comic Sans MS" pitchFamily="66" charset="0"/>
              </a:rPr>
              <a:t>Product:</a:t>
            </a:r>
            <a:r>
              <a:rPr lang="en-US" smtClean="0">
                <a:latin typeface="Comic Sans MS" pitchFamily="66" charset="0"/>
              </a:rPr>
              <a:t> A substance that results from a chemical reaction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linds(horizontal)">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blinds(horizontal)">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blinds(horizontal)">
                                      <p:cBhvr>
                                        <p:cTn id="17" dur="500"/>
                                        <p:tgtEl>
                                          <p:spTgt spid="51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blinds(horizontal)">
                                      <p:cBhvr>
                                        <p:cTn id="2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8" descr="Image:Carbonic anhydrase reaction in tissue.svg"/>
          <p:cNvPicPr>
            <a:picLocks noChangeAspect="1" noChangeArrowheads="1"/>
          </p:cNvPicPr>
          <p:nvPr/>
        </p:nvPicPr>
        <p:blipFill>
          <a:blip r:embed="rId3" cstate="print"/>
          <a:srcRect/>
          <a:stretch>
            <a:fillRect/>
          </a:stretch>
        </p:blipFill>
        <p:spPr bwMode="auto">
          <a:xfrm>
            <a:off x="304800" y="0"/>
            <a:ext cx="8610600" cy="6748463"/>
          </a:xfrm>
          <a:prstGeom prst="rect">
            <a:avLst/>
          </a:prstGeom>
          <a:noFill/>
          <a:ln w="9525">
            <a:noFill/>
            <a:miter lim="800000"/>
            <a:headEnd/>
            <a:tailEnd/>
          </a:ln>
        </p:spPr>
      </p:pic>
      <p:sp>
        <p:nvSpPr>
          <p:cNvPr id="6149" name="Rectangle 5"/>
          <p:cNvSpPr>
            <a:spLocks noGrp="1" noChangeArrowheads="1"/>
          </p:cNvSpPr>
          <p:nvPr>
            <p:ph type="title"/>
          </p:nvPr>
        </p:nvSpPr>
        <p:spPr>
          <a:xfrm>
            <a:off x="990600" y="-76200"/>
            <a:ext cx="8305800" cy="838200"/>
          </a:xfrm>
        </p:spPr>
        <p:txBody>
          <a:bodyPr/>
          <a:lstStyle/>
          <a:p>
            <a:pPr eaLnBrk="1" hangingPunct="1">
              <a:defRPr/>
            </a:pPr>
            <a:r>
              <a:rPr lang="en-US" sz="3600" b="1" smtClean="0">
                <a:effectLst>
                  <a:outerShdw blurRad="38100" dist="38100" dir="2700000" algn="tl">
                    <a:srgbClr val="C0C0C0"/>
                  </a:outerShdw>
                </a:effectLst>
                <a:latin typeface="Comic Sans MS" pitchFamily="66" charset="0"/>
              </a:rPr>
              <a:t>Catalysts Lower Activation Energy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z="4000" b="1" smtClean="0">
                <a:effectLst>
                  <a:outerShdw blurRad="38100" dist="38100" dir="2700000" algn="tl">
                    <a:srgbClr val="C0C0C0"/>
                  </a:outerShdw>
                </a:effectLst>
                <a:latin typeface="Comic Sans MS" pitchFamily="66" charset="0"/>
              </a:rPr>
              <a:t>Enzyme-Substrate Interaction</a:t>
            </a:r>
          </a:p>
        </p:txBody>
      </p:sp>
      <p:pic>
        <p:nvPicPr>
          <p:cNvPr id="6147" name="Picture 4" descr="enzyme"/>
          <p:cNvPicPr>
            <a:picLocks noChangeAspect="1" noChangeArrowheads="1"/>
          </p:cNvPicPr>
          <p:nvPr/>
        </p:nvPicPr>
        <p:blipFill>
          <a:blip r:embed="rId3" cstate="print"/>
          <a:srcRect/>
          <a:stretch>
            <a:fillRect/>
          </a:stretch>
        </p:blipFill>
        <p:spPr bwMode="auto">
          <a:xfrm>
            <a:off x="455613" y="1822450"/>
            <a:ext cx="8231187" cy="32131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143000"/>
          </a:xfrm>
        </p:spPr>
        <p:txBody>
          <a:bodyPr/>
          <a:lstStyle/>
          <a:p>
            <a:pPr eaLnBrk="1" hangingPunct="1">
              <a:defRPr/>
            </a:pPr>
            <a:r>
              <a:rPr lang="en-US" b="1" smtClean="0">
                <a:effectLst>
                  <a:outerShdw blurRad="38100" dist="38100" dir="2700000" algn="tl">
                    <a:srgbClr val="C0C0C0"/>
                  </a:outerShdw>
                </a:effectLst>
                <a:latin typeface="Comic Sans MS" pitchFamily="66" charset="0"/>
              </a:rPr>
              <a:t>Enzyme Inhibition</a:t>
            </a:r>
          </a:p>
        </p:txBody>
      </p:sp>
      <p:pic>
        <p:nvPicPr>
          <p:cNvPr id="7171" name="Picture 5" descr="Image:Competitive inhibition.svg"/>
          <p:cNvPicPr>
            <a:picLocks noChangeAspect="1" noChangeArrowheads="1"/>
          </p:cNvPicPr>
          <p:nvPr/>
        </p:nvPicPr>
        <p:blipFill>
          <a:blip r:embed="rId3" cstate="print"/>
          <a:srcRect/>
          <a:stretch>
            <a:fillRect/>
          </a:stretch>
        </p:blipFill>
        <p:spPr bwMode="auto">
          <a:xfrm>
            <a:off x="762000" y="914400"/>
            <a:ext cx="7620000" cy="53435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latin typeface="Comic Sans MS" pitchFamily="66" charset="0"/>
              </a:rPr>
              <a:t>Enzymes are…</a:t>
            </a:r>
          </a:p>
        </p:txBody>
      </p:sp>
      <p:sp>
        <p:nvSpPr>
          <p:cNvPr id="8195" name="Rectangle 3"/>
          <p:cNvSpPr>
            <a:spLocks noGrp="1" noChangeArrowheads="1"/>
          </p:cNvSpPr>
          <p:nvPr>
            <p:ph type="body" idx="1"/>
          </p:nvPr>
        </p:nvSpPr>
        <p:spPr>
          <a:xfrm>
            <a:off x="457200" y="1600200"/>
            <a:ext cx="8153400" cy="3429000"/>
          </a:xfrm>
        </p:spPr>
        <p:txBody>
          <a:bodyPr/>
          <a:lstStyle/>
          <a:p>
            <a:pPr eaLnBrk="1" hangingPunct="1"/>
            <a:r>
              <a:rPr lang="en-US" sz="3600" smtClean="0">
                <a:latin typeface="Comic Sans MS" pitchFamily="66" charset="0"/>
              </a:rPr>
              <a:t>Essential to all forms of life</a:t>
            </a:r>
          </a:p>
          <a:p>
            <a:pPr eaLnBrk="1" hangingPunct="1"/>
            <a:r>
              <a:rPr lang="en-US" sz="3600" smtClean="0">
                <a:latin typeface="Comic Sans MS" pitchFamily="66" charset="0"/>
              </a:rPr>
              <a:t>Not “used up” by the reaction that they catalyze</a:t>
            </a:r>
          </a:p>
          <a:p>
            <a:pPr eaLnBrk="1" hangingPunct="1"/>
            <a:r>
              <a:rPr lang="en-US" sz="3600" smtClean="0">
                <a:latin typeface="Comic Sans MS" pitchFamily="66" charset="0"/>
              </a:rPr>
              <a:t>Specific to the reaction that they catalyze</a:t>
            </a:r>
          </a:p>
          <a:p>
            <a:pPr eaLnBrk="1" hangingPunct="1"/>
            <a:endParaRPr lang="en-US" sz="360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linds(horizontal)">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blinds(horizontal)">
                                      <p:cBhvr>
                                        <p:cTn id="12" dur="5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blinds(horizontal)">
                                      <p:cBhvr>
                                        <p:cTn id="17"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381</Words>
  <Application>Microsoft Office PowerPoint</Application>
  <PresentationFormat>Екран (4:3)</PresentationFormat>
  <Paragraphs>54</Paragraphs>
  <Slides>7</Slides>
  <Notes>7</Notes>
  <HiddenSlides>0</HiddenSlides>
  <MMClips>0</MMClips>
  <ScaleCrop>false</ScaleCrop>
  <HeadingPairs>
    <vt:vector size="4" baseType="variant">
      <vt:variant>
        <vt:lpstr>Тема</vt:lpstr>
      </vt:variant>
      <vt:variant>
        <vt:i4>1</vt:i4>
      </vt:variant>
      <vt:variant>
        <vt:lpstr>Заголовки слайдів</vt:lpstr>
      </vt:variant>
      <vt:variant>
        <vt:i4>7</vt:i4>
      </vt:variant>
    </vt:vector>
  </HeadingPairs>
  <TitlesOfParts>
    <vt:vector size="8" baseType="lpstr">
      <vt:lpstr>Default Design</vt:lpstr>
      <vt:lpstr>Enzymes</vt:lpstr>
      <vt:lpstr>CA Standard</vt:lpstr>
      <vt:lpstr>Vocabulary</vt:lpstr>
      <vt:lpstr>Catalysts Lower Activation Energy</vt:lpstr>
      <vt:lpstr>Enzyme-Substrate Interaction</vt:lpstr>
      <vt:lpstr>Enzyme Inhibition</vt:lpstr>
      <vt:lpstr>Enzymes are…</vt:lpstr>
    </vt:vector>
  </TitlesOfParts>
  <Company>TonzTime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Enzymes</dc:title>
  <dc:creator>Student</dc:creator>
  <cp:lastModifiedBy>RomaK</cp:lastModifiedBy>
  <cp:revision>14</cp:revision>
  <dcterms:created xsi:type="dcterms:W3CDTF">2008-08-19T18:06:06Z</dcterms:created>
  <dcterms:modified xsi:type="dcterms:W3CDTF">2015-09-03T12:11:02Z</dcterms:modified>
</cp:coreProperties>
</file>